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7"/>
  </p:notesMasterIdLst>
  <p:sldIdLst>
    <p:sldId id="491" r:id="rId2"/>
    <p:sldId id="492" r:id="rId3"/>
    <p:sldId id="493" r:id="rId4"/>
    <p:sldId id="494" r:id="rId5"/>
    <p:sldId id="495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A70B32"/>
    <a:srgbClr val="45268C"/>
    <a:srgbClr val="EA5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 autoAdjust="0"/>
    <p:restoredTop sz="94407" autoAdjust="0"/>
  </p:normalViewPr>
  <p:slideViewPr>
    <p:cSldViewPr snapToGrid="0" snapToObjects="1">
      <p:cViewPr>
        <p:scale>
          <a:sx n="140" d="100"/>
          <a:sy n="140" d="100"/>
        </p:scale>
        <p:origin x="128" y="-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FA41A-1F47-7440-B382-D33B93C8C958}" type="datetimeFigureOut">
              <a:rPr lang="fr-FR" smtClean="0"/>
              <a:pPr/>
              <a:t>25/04/2018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1FFA1-2CDA-3C4E-B10C-602C7EF5BEA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56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1B22248B-D43A-4EFC-9AE8-F520763BFD42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466B98CE-4D99-457B-9B3D-AB535DD3ADF3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06E27403-44D8-490B-BFD8-0301DE9DE760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385E3274-E326-46E3-A55F-8FF3A7380452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9119CFF9-0C32-450C-907A-93138E4EB832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3DEA0D1B-ED8F-4BAA-8F9A-33BCC7607F68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33408C21-5034-4A13-B1F9-D8C672E1A01E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1A97F0DF-133A-4B6A-BFA7-B6C1D5ABBFD4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340237A9-B2FD-4F61-B43D-AB1E56DA7D4E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1D650FAA-63C5-4234-B3C8-EFEB38ACEF8B}" type="datetime1">
              <a:rPr lang="en-US" smtClean="0"/>
              <a:pPr/>
              <a:t>4/25/18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DD4701D5-F9CD-4AFC-B88B-F94D7BB81441}" type="datetime1">
              <a:rPr lang="en-US" smtClean="0"/>
              <a:pPr/>
              <a:t>4/25/18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2894911-6049-4871-BEED-94918E0EFD83}"/>
              </a:ext>
            </a:extLst>
          </p:cNvPr>
          <p:cNvSpPr/>
          <p:nvPr userDrawn="1"/>
        </p:nvSpPr>
        <p:spPr>
          <a:xfrm>
            <a:off x="0" y="4872446"/>
            <a:ext cx="2926080" cy="1985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8125" y="6475106"/>
            <a:ext cx="731520" cy="396240"/>
          </a:xfrm>
          <a:prstGeom prst="bracketPair">
            <a:avLst>
              <a:gd name="adj" fmla="val 17949"/>
            </a:avLst>
          </a:prstGeom>
          <a:ln w="19050">
            <a:noFill/>
          </a:ln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729433" y="312409"/>
            <a:ext cx="10428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C00000"/>
                </a:solidFill>
              </a:rPr>
              <a:t>LA D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MARCHE DE CONCERTATION PROPOS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E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9433" y="901924"/>
            <a:ext cx="780534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prstClr val="white">
                    <a:lumMod val="50000"/>
                  </a:prstClr>
                </a:solidFill>
                <a:latin typeface="Helvetica Bold Oblique" charset="0"/>
                <a:ea typeface="Helvetica Bold Oblique" charset="0"/>
                <a:cs typeface="Helvetica Bold Oblique" charset="0"/>
              </a:rPr>
              <a:t>Participation &amp; recrutement</a:t>
            </a:r>
            <a:endParaRPr lang="fr-FR" sz="2400" b="1" i="1" dirty="0">
              <a:solidFill>
                <a:srgbClr val="BF061A"/>
              </a:solidFill>
              <a:latin typeface="Helvetica Bold Oblique" charset="0"/>
              <a:ea typeface="Helvetica Bold Oblique" charset="0"/>
              <a:cs typeface="Helvetica Bold Oblique" charset="0"/>
            </a:endParaRPr>
          </a:p>
          <a:p>
            <a:endParaRPr lang="fr-FR" sz="1400" dirty="0">
              <a:solidFill>
                <a:srgbClr val="BF061A"/>
              </a:solidFill>
              <a:latin typeface="Adobe Garamond Pro"/>
              <a:cs typeface="Adobe Garamond Pro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293779" y="3065319"/>
            <a:ext cx="9416373" cy="326494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4337938" y="1391801"/>
            <a:ext cx="3121000" cy="159849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4576264" y="1548266"/>
            <a:ext cx="26686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Helvetica" charset="0"/>
                <a:ea typeface="Helvetica" charset="0"/>
                <a:cs typeface="Helvetica" charset="0"/>
              </a:rPr>
              <a:t>Groupe de travail</a:t>
            </a:r>
          </a:p>
          <a:p>
            <a:endParaRPr lang="fr-FR" sz="1400" b="1" dirty="0">
              <a:latin typeface="Helvetica" charset="0"/>
              <a:ea typeface="Helvetica" charset="0"/>
              <a:cs typeface="Helvetica" charset="0"/>
            </a:endParaRPr>
          </a:p>
          <a:p>
            <a:pPr algn="ctr"/>
            <a:r>
              <a:rPr lang="fr-FR" sz="1400" b="1" dirty="0" smtClean="0">
                <a:solidFill>
                  <a:schemeClr val="bg1">
                    <a:lumMod val="50000"/>
                  </a:schemeClr>
                </a:solidFill>
                <a:latin typeface="Helvetica Light" charset="0"/>
                <a:ea typeface="Helvetica Light" charset="0"/>
                <a:cs typeface="Helvetica Light" charset="0"/>
              </a:rPr>
              <a:t>33 participants qui se réunissent dans la durée lors de 4 temps de rencontres</a:t>
            </a:r>
            <a:endParaRPr lang="fr-FR" sz="1400" dirty="0" smtClean="0">
              <a:latin typeface="Helvetica Light" charset="0"/>
              <a:ea typeface="Helvetica Light" charset="0"/>
              <a:cs typeface="Helvetica Light" charset="0"/>
            </a:endParaRPr>
          </a:p>
          <a:p>
            <a:endParaRPr lang="fr-FR" sz="1400" b="1" i="1" dirty="0" smtClean="0">
              <a:solidFill>
                <a:schemeClr val="bg1">
                  <a:lumMod val="50000"/>
                </a:schemeClr>
              </a:solidFill>
              <a:latin typeface="Helvetica Light" charset="0"/>
              <a:ea typeface="Helvetica Light" charset="0"/>
              <a:cs typeface="Helvetica Light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39743" y="3069837"/>
            <a:ext cx="91244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Principes de participations : </a:t>
            </a:r>
          </a:p>
          <a:p>
            <a:endParaRPr lang="fr-FR" sz="1200" b="1" dirty="0" smtClean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  <a:p>
            <a:pPr marL="628650" lvl="1" indent="-171450">
              <a:buFont typeface="Wingdings" charset="2"/>
              <a:buChar char="§"/>
            </a:pPr>
            <a:r>
              <a:rPr lang="fr-FR" sz="1400" b="1" dirty="0" smtClean="0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Un élu maximum par commune </a:t>
            </a:r>
          </a:p>
          <a:p>
            <a:pPr marL="628650" lvl="1" indent="-171450">
              <a:buFont typeface="Wingdings" charset="2"/>
              <a:buChar char="§"/>
            </a:pPr>
            <a:endParaRPr lang="fr-FR" sz="1400" b="1" dirty="0" smtClean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  <a:p>
            <a:pPr marL="628650" lvl="1" indent="-171450">
              <a:buFont typeface="Wingdings" charset="2"/>
              <a:buChar char="§"/>
            </a:pPr>
            <a:r>
              <a:rPr lang="fr-FR" sz="1400" b="1" dirty="0" smtClean="0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Chaque participant s’engage autant que faire se peut à participer aux 4 séances de travail prévues</a:t>
            </a:r>
          </a:p>
          <a:p>
            <a:pPr marL="628650" lvl="1" indent="-171450">
              <a:buFont typeface="Wingdings" charset="2"/>
              <a:buChar char="§"/>
            </a:pPr>
            <a:endParaRPr lang="fr-FR" sz="1400" b="1" dirty="0" smtClean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  <a:p>
            <a:pPr marL="628650" lvl="1" indent="-171450">
              <a:buFont typeface="Wingdings" charset="2"/>
              <a:buChar char="§"/>
            </a:pPr>
            <a:r>
              <a:rPr lang="fr-FR" sz="1400" b="1" dirty="0" smtClean="0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Les élus n’ont pas d’historique de projets sur leur commune, c’est-à-dire qu’aucun projet éolien n’est en phase d’instruction sur la commune. Les communes ne sont pas engagées dans un recours. </a:t>
            </a:r>
            <a:endParaRPr lang="fr-FR" sz="1400" dirty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  <a:p>
            <a:pPr marL="628650" lvl="1" indent="-171450">
              <a:buFont typeface="Wingdings" charset="2"/>
              <a:buChar char="§"/>
            </a:pPr>
            <a:endParaRPr lang="fr-FR" sz="1400" dirty="0" smtClean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  <a:p>
            <a:pPr marL="628650" lvl="1" indent="-171450">
              <a:buFont typeface="Wingdings" charset="2"/>
              <a:buChar char="§"/>
            </a:pPr>
            <a:r>
              <a:rPr lang="fr-FR" sz="1400" b="1" dirty="0" smtClean="0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Les invitations sont destinées au Maire de la commune ou au conseiller communautaire</a:t>
            </a:r>
          </a:p>
          <a:p>
            <a:pPr marL="628650" lvl="1" indent="-171450">
              <a:buFont typeface="Wingdings" charset="2"/>
              <a:buChar char="§"/>
            </a:pPr>
            <a:endParaRPr lang="fr-FR" sz="1400" b="1" dirty="0" smtClean="0">
              <a:solidFill>
                <a:schemeClr val="bg1"/>
              </a:solidFill>
              <a:latin typeface="Helvetica Light" charset="0"/>
              <a:ea typeface="Helvetica Light" charset="0"/>
              <a:cs typeface="Helvetica Light" charset="0"/>
            </a:endParaRPr>
          </a:p>
          <a:p>
            <a:pPr marL="628650" lvl="1" indent="-171450">
              <a:buFont typeface="Wingdings" charset="2"/>
              <a:buChar char="§"/>
            </a:pPr>
            <a:r>
              <a:rPr lang="fr-FR" sz="1400" b="1" dirty="0" smtClean="0">
                <a:solidFill>
                  <a:schemeClr val="bg1"/>
                </a:solidFill>
                <a:latin typeface="Helvetica Light" charset="0"/>
                <a:ea typeface="Helvetica Light" charset="0"/>
                <a:cs typeface="Helvetica Light" charset="0"/>
              </a:rPr>
              <a:t>3 membres du COPIL assistent aux 4 séances, les communes dont un élu est membre du COPIL ne sont pas sollicitées pour participer aux groupes de travail. </a:t>
            </a:r>
          </a:p>
        </p:txBody>
      </p:sp>
    </p:spTree>
    <p:extLst>
      <p:ext uri="{BB962C8B-B14F-4D97-AF65-F5344CB8AC3E}">
        <p14:creationId xmlns:p14="http://schemas.microsoft.com/office/powerpoint/2010/main" val="189114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ZoneTexte 10"/>
          <p:cNvSpPr txBox="1"/>
          <p:nvPr/>
        </p:nvSpPr>
        <p:spPr>
          <a:xfrm>
            <a:off x="729433" y="312409"/>
            <a:ext cx="10428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C00000"/>
                </a:solidFill>
              </a:rPr>
              <a:t>LA D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MARCHE DE CONCERTATION PROPOS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E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29433" y="819113"/>
            <a:ext cx="923011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prstClr val="white">
                    <a:lumMod val="50000"/>
                  </a:prstClr>
                </a:solidFill>
                <a:latin typeface="Helvetica Bold Oblique" charset="0"/>
                <a:ea typeface="Helvetica Bold Oblique" charset="0"/>
                <a:cs typeface="Helvetica Bold Oblique" charset="0"/>
              </a:rPr>
              <a:t>Participation &amp; recrutement : principe de composition du groupe de travail</a:t>
            </a:r>
            <a:endParaRPr lang="fr-FR" sz="2400" b="1" i="1" dirty="0">
              <a:solidFill>
                <a:srgbClr val="BF061A"/>
              </a:solidFill>
              <a:latin typeface="Helvetica Bold Oblique" charset="0"/>
              <a:ea typeface="Helvetica Bold Oblique" charset="0"/>
              <a:cs typeface="Helvetica Bold Oblique" charset="0"/>
            </a:endParaRPr>
          </a:p>
          <a:p>
            <a:endParaRPr lang="fr-FR" sz="1400" dirty="0">
              <a:solidFill>
                <a:srgbClr val="BF061A"/>
              </a:solidFill>
              <a:latin typeface="Adobe Garamond Pro"/>
              <a:cs typeface="Adobe Garamond Pro"/>
            </a:endParaRPr>
          </a:p>
        </p:txBody>
      </p:sp>
      <p:grpSp>
        <p:nvGrpSpPr>
          <p:cNvPr id="13" name="Grouper 12"/>
          <p:cNvGrpSpPr/>
          <p:nvPr/>
        </p:nvGrpSpPr>
        <p:grpSpPr>
          <a:xfrm>
            <a:off x="3129047" y="1696622"/>
            <a:ext cx="5629331" cy="4532522"/>
            <a:chOff x="3066439" y="1666452"/>
            <a:chExt cx="4663541" cy="3754905"/>
          </a:xfrm>
        </p:grpSpPr>
        <p:sp>
          <p:nvSpPr>
            <p:cNvPr id="14" name="Rectangle à coins arrondis 13"/>
            <p:cNvSpPr/>
            <p:nvPr/>
          </p:nvSpPr>
          <p:spPr>
            <a:xfrm>
              <a:off x="3066439" y="2362862"/>
              <a:ext cx="2037145" cy="799115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4322064" y="1666452"/>
              <a:ext cx="2523281" cy="411949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4565132" y="1718537"/>
              <a:ext cx="2037144" cy="254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chemeClr val="bg1"/>
                  </a:solidFill>
                  <a:latin typeface="Helvetica" charset="0"/>
                  <a:ea typeface="Helvetica" charset="0"/>
                  <a:cs typeface="Helvetica" charset="0"/>
                </a:rPr>
                <a:t>33 participants</a:t>
              </a:r>
              <a:endParaRPr lang="fr-FR" sz="1400" b="1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3066440" y="2410370"/>
              <a:ext cx="2037144" cy="53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18 participants hors zone potentielle de développement éolien</a:t>
              </a:r>
              <a:endParaRPr lang="fr-FR" sz="1200" b="1" dirty="0">
                <a:solidFill>
                  <a:schemeClr val="bg1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5505461" y="2364084"/>
              <a:ext cx="2037145" cy="802075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5545364" y="2454342"/>
              <a:ext cx="2037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15 participants au sein des zones potentielles de développement éolien</a:t>
              </a:r>
              <a:endParaRPr lang="fr-FR" sz="1200" b="1" dirty="0">
                <a:solidFill>
                  <a:schemeClr val="bg1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cxnSp>
          <p:nvCxnSpPr>
            <p:cNvPr id="20" name="Connecteur droit avec flèche 19"/>
            <p:cNvCxnSpPr/>
            <p:nvPr/>
          </p:nvCxnSpPr>
          <p:spPr>
            <a:xfrm>
              <a:off x="4756114" y="2078401"/>
              <a:ext cx="0" cy="281501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/>
            <p:nvPr/>
          </p:nvCxnSpPr>
          <p:spPr>
            <a:xfrm>
              <a:off x="6054408" y="2078401"/>
              <a:ext cx="0" cy="281501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à coins arrondis 21"/>
            <p:cNvSpPr/>
            <p:nvPr/>
          </p:nvSpPr>
          <p:spPr>
            <a:xfrm>
              <a:off x="6307118" y="3381832"/>
              <a:ext cx="1328285" cy="607943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91152" y="3423165"/>
              <a:ext cx="12442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i="1" dirty="0" smtClean="0">
                  <a:solidFill>
                    <a:srgbClr val="C00000"/>
                  </a:solidFill>
                  <a:latin typeface="Helvetica" charset="0"/>
                  <a:ea typeface="Helvetica" charset="0"/>
                  <a:cs typeface="Helvetica" charset="0"/>
                </a:rPr>
                <a:t>Secteur Nord: </a:t>
              </a:r>
            </a:p>
            <a:p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5 participants</a:t>
              </a:r>
              <a:endParaRPr lang="fr-FR" sz="1200" dirty="0"/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6307120" y="4086567"/>
              <a:ext cx="1328284" cy="607943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6311397" y="4813414"/>
              <a:ext cx="1324006" cy="607943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391152" y="4161408"/>
              <a:ext cx="122020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i="1" dirty="0" smtClean="0">
                  <a:solidFill>
                    <a:srgbClr val="C00000"/>
                  </a:solidFill>
                  <a:latin typeface="Helvetica" charset="0"/>
                  <a:ea typeface="Helvetica" charset="0"/>
                  <a:cs typeface="Helvetica" charset="0"/>
                </a:rPr>
                <a:t>Secteur Sud : </a:t>
              </a:r>
            </a:p>
            <a:p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5 participants</a:t>
              </a:r>
              <a:endParaRPr lang="fr-FR" sz="120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391152" y="4907245"/>
              <a:ext cx="13388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i="1" dirty="0" smtClean="0">
                  <a:solidFill>
                    <a:srgbClr val="C00000"/>
                  </a:solidFill>
                  <a:latin typeface="Helvetica" charset="0"/>
                  <a:ea typeface="Helvetica" charset="0"/>
                  <a:cs typeface="Helvetica" charset="0"/>
                </a:rPr>
                <a:t>Secteur Plaine: </a:t>
              </a:r>
            </a:p>
            <a:p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5 participants</a:t>
              </a:r>
              <a:endParaRPr lang="fr-FR" sz="1200" dirty="0"/>
            </a:p>
          </p:txBody>
        </p:sp>
        <p:cxnSp>
          <p:nvCxnSpPr>
            <p:cNvPr id="28" name="Connecteur droit 27"/>
            <p:cNvCxnSpPr/>
            <p:nvPr/>
          </p:nvCxnSpPr>
          <p:spPr>
            <a:xfrm>
              <a:off x="5948306" y="3161977"/>
              <a:ext cx="0" cy="196240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avec flèche 28"/>
            <p:cNvCxnSpPr/>
            <p:nvPr/>
          </p:nvCxnSpPr>
          <p:spPr>
            <a:xfrm>
              <a:off x="5948306" y="3653998"/>
              <a:ext cx="358813" cy="1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/>
            <p:nvPr/>
          </p:nvCxnSpPr>
          <p:spPr>
            <a:xfrm>
              <a:off x="5960378" y="4437659"/>
              <a:ext cx="358814" cy="1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/>
            <p:cNvCxnSpPr/>
            <p:nvPr/>
          </p:nvCxnSpPr>
          <p:spPr>
            <a:xfrm>
              <a:off x="5932404" y="5124381"/>
              <a:ext cx="374716" cy="2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H="1">
              <a:off x="4832057" y="3161977"/>
              <a:ext cx="675" cy="523826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avec flèche 32"/>
            <p:cNvCxnSpPr/>
            <p:nvPr/>
          </p:nvCxnSpPr>
          <p:spPr>
            <a:xfrm flipH="1" flipV="1">
              <a:off x="4438807" y="3673531"/>
              <a:ext cx="410104" cy="12272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à coins arrondis 33"/>
            <p:cNvSpPr/>
            <p:nvPr/>
          </p:nvSpPr>
          <p:spPr>
            <a:xfrm>
              <a:off x="3102569" y="3350025"/>
              <a:ext cx="1328285" cy="1273048"/>
            </a:xfrm>
            <a:prstGeom prst="roundRect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154528" y="3381832"/>
              <a:ext cx="1360359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200" b="1" i="1" dirty="0" smtClean="0">
                  <a:solidFill>
                    <a:srgbClr val="C00000"/>
                  </a:solidFill>
                  <a:latin typeface="Helvetica" charset="0"/>
                  <a:ea typeface="Helvetica" charset="0"/>
                  <a:cs typeface="Helvetica" charset="0"/>
                </a:rPr>
                <a:t>Secteurs de dialogue et de coordination : </a:t>
              </a:r>
            </a:p>
            <a:p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Helvetica" charset="0"/>
                  <a:ea typeface="Helvetica" charset="0"/>
                  <a:cs typeface="Helvetica" charset="0"/>
                </a:rPr>
                <a:t>3 participants dans chacun des 6 secteurs</a:t>
              </a:r>
              <a:endParaRPr lang="fr-F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1518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729433" y="312409"/>
            <a:ext cx="10428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C00000"/>
                </a:solidFill>
              </a:rPr>
              <a:t>LA D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MARCHE DE CONCERTATION PROPOS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E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9433" y="901924"/>
            <a:ext cx="106243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prstClr val="white">
                    <a:lumMod val="50000"/>
                  </a:prstClr>
                </a:solidFill>
                <a:latin typeface="Helvetica Bold Oblique" charset="0"/>
                <a:ea typeface="Helvetica Bold Oblique" charset="0"/>
                <a:cs typeface="Helvetica Bold Oblique" charset="0"/>
              </a:rPr>
              <a:t>Communes envisagées concernées par les secteurs de développement</a:t>
            </a:r>
            <a:endParaRPr lang="fr-FR" sz="2400" b="1" i="1" dirty="0">
              <a:solidFill>
                <a:srgbClr val="BF061A"/>
              </a:solidFill>
              <a:latin typeface="Helvetica Bold Oblique" charset="0"/>
              <a:ea typeface="Helvetica Bold Oblique" charset="0"/>
              <a:cs typeface="Helvetica Bold Oblique" charset="0"/>
            </a:endParaRPr>
          </a:p>
          <a:p>
            <a:endParaRPr lang="fr-FR" sz="1400" dirty="0">
              <a:solidFill>
                <a:srgbClr val="BF061A"/>
              </a:solidFill>
              <a:latin typeface="Adobe Garamond Pro"/>
              <a:cs typeface="Adobe Garamond Pro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307195"/>
              </p:ext>
            </p:extLst>
          </p:nvPr>
        </p:nvGraphicFramePr>
        <p:xfrm>
          <a:off x="3984257" y="1748548"/>
          <a:ext cx="7369543" cy="1475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7095"/>
                <a:gridCol w="2483708"/>
                <a:gridCol w="2388740"/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Nord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Plaine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Sud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Cervières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Chalain</a:t>
                      </a:r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-le-Comtal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Montarcher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Noirétable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Magneux-Haute-Rive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Saint Jean Soleymieux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Saint-Georges-en-</a:t>
                      </a:r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Couzan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Surry</a:t>
                      </a:r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 le Comtal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Usson-en-Forez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Saint-Just-en-Bas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Saint Romain le Puy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Apinac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Saint-</a:t>
                      </a:r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Thurin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 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Marols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 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 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La Chapelle-en-</a:t>
                      </a:r>
                      <a:r>
                        <a:rPr lang="fr-FR" sz="1200" u="none" strike="noStrike" dirty="0" err="1"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Lafaye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848055" y="1645327"/>
            <a:ext cx="25201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r>
              <a:rPr lang="fr-FR" sz="1400" dirty="0" smtClean="0">
                <a:latin typeface="Helvetica Light" charset="0"/>
                <a:ea typeface="Helvetica Light" charset="0"/>
                <a:cs typeface="Helvetica Light" charset="0"/>
              </a:rPr>
              <a:t>6 communes concernées au sein du secteur Sud et 4 dans la plaine car il existe plus de zones potentielles au Sud</a:t>
            </a:r>
            <a:endParaRPr lang="fr-FR" sz="1400" dirty="0">
              <a:latin typeface="Helvetica Light" charset="0"/>
              <a:ea typeface="Helvetica Light" charset="0"/>
              <a:cs typeface="Helvetica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15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729433" y="312409"/>
            <a:ext cx="10428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C00000"/>
                </a:solidFill>
              </a:rPr>
              <a:t>LA D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MARCHE DE CONCERTATION PROPOS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E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9433" y="783789"/>
            <a:ext cx="106243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prstClr val="white">
                    <a:lumMod val="50000"/>
                  </a:prstClr>
                </a:solidFill>
                <a:latin typeface="Helvetica Bold Oblique" charset="0"/>
                <a:ea typeface="Helvetica Bold Oblique" charset="0"/>
                <a:cs typeface="Helvetica Bold Oblique" charset="0"/>
              </a:rPr>
              <a:t>Communes envisagées concernées par les secteurs de développement</a:t>
            </a:r>
            <a:endParaRPr lang="fr-FR" sz="2400" b="1" i="1" dirty="0">
              <a:solidFill>
                <a:srgbClr val="BF061A"/>
              </a:solidFill>
              <a:latin typeface="Helvetica Bold Oblique" charset="0"/>
              <a:ea typeface="Helvetica Bold Oblique" charset="0"/>
              <a:cs typeface="Helvetica Bold Oblique" charset="0"/>
            </a:endParaRPr>
          </a:p>
          <a:p>
            <a:endParaRPr lang="fr-FR" sz="1400" dirty="0">
              <a:solidFill>
                <a:srgbClr val="BF061A"/>
              </a:solidFill>
              <a:latin typeface="Adobe Garamond Pro"/>
              <a:cs typeface="Adobe Garamond Pro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470366" y="1337355"/>
            <a:ext cx="324174" cy="127396"/>
          </a:xfrm>
          <a:prstGeom prst="roundRect">
            <a:avLst/>
          </a:prstGeom>
          <a:noFill/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9" t="13898" b="13606"/>
          <a:stretch/>
        </p:blipFill>
        <p:spPr>
          <a:xfrm>
            <a:off x="3370521" y="1156591"/>
            <a:ext cx="4954772" cy="545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74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729433" y="312409"/>
            <a:ext cx="10428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C00000"/>
                </a:solidFill>
              </a:rPr>
              <a:t>LA D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MARCHE DE CONCERTATION PROPOS</a:t>
            </a:r>
            <a:r>
              <a:rPr lang="fr-FR" sz="2800" b="1" dirty="0" smtClean="0">
                <a:solidFill>
                  <a:srgbClr val="C00000"/>
                </a:solidFill>
                <a:ea typeface="Helvetica Bold Oblique" charset="0"/>
                <a:cs typeface="Helvetica Bold Oblique" charset="0"/>
              </a:rPr>
              <a:t>É</a:t>
            </a:r>
            <a:r>
              <a:rPr lang="fr-FR" sz="2800" b="1" dirty="0" smtClean="0">
                <a:solidFill>
                  <a:srgbClr val="C00000"/>
                </a:solidFill>
              </a:rPr>
              <a:t>E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08338" y="1173402"/>
            <a:ext cx="2253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Un territoire marqué par le développement éolien</a:t>
            </a:r>
            <a:endParaRPr lang="fr-FR" sz="1400" b="1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9433" y="901924"/>
            <a:ext cx="1062436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prstClr val="white">
                    <a:lumMod val="50000"/>
                  </a:prstClr>
                </a:solidFill>
                <a:latin typeface="Helvetica Bold Oblique" charset="0"/>
                <a:ea typeface="Helvetica Bold Oblique" charset="0"/>
                <a:cs typeface="Helvetica Bold Oblique" charset="0"/>
              </a:rPr>
              <a:t>Communes envisagées non concernées directement par les secteurs de développement</a:t>
            </a:r>
            <a:endParaRPr lang="fr-FR" sz="2400" b="1" i="1" dirty="0">
              <a:solidFill>
                <a:srgbClr val="BF061A"/>
              </a:solidFill>
              <a:latin typeface="Helvetica Bold Oblique" charset="0"/>
              <a:ea typeface="Helvetica Bold Oblique" charset="0"/>
              <a:cs typeface="Helvetica Bold Oblique" charset="0"/>
            </a:endParaRPr>
          </a:p>
          <a:p>
            <a:endParaRPr lang="fr-FR" sz="1400" dirty="0">
              <a:solidFill>
                <a:srgbClr val="BF061A"/>
              </a:solidFill>
              <a:latin typeface="Adobe Garamond Pro"/>
              <a:cs typeface="Adobe Garamond Pr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9433" y="1714910"/>
            <a:ext cx="2386300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C00000"/>
              </a:buClr>
            </a:pPr>
            <a:r>
              <a:rPr lang="fr-FR" sz="1400" b="1" dirty="0" smtClean="0">
                <a:solidFill>
                  <a:srgbClr val="C00000"/>
                </a:solidFill>
                <a:latin typeface="Helvetica" charset="0"/>
                <a:ea typeface="Helvetica" charset="0"/>
                <a:cs typeface="Helvetica" charset="0"/>
              </a:rPr>
              <a:t>&gt;&gt; Principe de sélection</a:t>
            </a: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r>
              <a:rPr lang="fr-FR" sz="1400" dirty="0" smtClean="0">
                <a:latin typeface="Helvetica" charset="0"/>
                <a:ea typeface="Helvetica" charset="0"/>
                <a:cs typeface="Helvetica" charset="0"/>
              </a:rPr>
              <a:t>3 communes pour chaque secteur de dialogue</a:t>
            </a: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endParaRPr lang="fr-FR" sz="1400" dirty="0" smtClean="0">
              <a:latin typeface="Helvetica" charset="0"/>
              <a:ea typeface="Helvetica" charset="0"/>
              <a:cs typeface="Helvetica" charset="0"/>
            </a:endParaRPr>
          </a:p>
          <a:p>
            <a:pPr>
              <a:lnSpc>
                <a:spcPct val="120000"/>
              </a:lnSpc>
              <a:buClr>
                <a:srgbClr val="C00000"/>
              </a:buClr>
            </a:pPr>
            <a:r>
              <a:rPr lang="fr-FR" sz="1400" b="1" dirty="0">
                <a:solidFill>
                  <a:srgbClr val="C00000"/>
                </a:solidFill>
                <a:latin typeface="Helvetica" charset="0"/>
                <a:ea typeface="Helvetica" charset="0"/>
                <a:cs typeface="Helvetica" charset="0"/>
              </a:rPr>
              <a:t>&gt;&gt; Critères de sélection</a:t>
            </a: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endParaRPr lang="fr-FR" sz="1400" dirty="0" smtClean="0"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r>
              <a:rPr lang="fr-FR" sz="1400" dirty="0" smtClean="0">
                <a:latin typeface="Helvetica" charset="0"/>
                <a:ea typeface="Helvetica" charset="0"/>
                <a:cs typeface="Helvetica" charset="0"/>
              </a:rPr>
              <a:t>Communes limitrophes à des zones potentielles de développement privilégiées</a:t>
            </a: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r>
              <a:rPr lang="fr-FR" sz="1400" dirty="0" smtClean="0">
                <a:latin typeface="Helvetica" charset="0"/>
                <a:ea typeface="Helvetica" charset="0"/>
                <a:cs typeface="Helvetica" charset="0"/>
              </a:rPr>
              <a:t>Communes avec fort enjeu de </a:t>
            </a:r>
            <a:r>
              <a:rPr lang="fr-FR" sz="1400" dirty="0" smtClean="0">
                <a:latin typeface="Helvetica" charset="0"/>
                <a:ea typeface="Helvetica" charset="0"/>
                <a:cs typeface="Helvetica" charset="0"/>
              </a:rPr>
              <a:t>patrimoine</a:t>
            </a:r>
          </a:p>
          <a:p>
            <a:pPr marL="285750" indent="-285750">
              <a:lnSpc>
                <a:spcPct val="120000"/>
              </a:lnSpc>
              <a:buClr>
                <a:srgbClr val="C00000"/>
              </a:buClr>
              <a:buFont typeface="Wingdings" charset="2"/>
              <a:buChar char="§"/>
            </a:pPr>
            <a:r>
              <a:rPr lang="fr-FR" sz="1400" dirty="0" smtClean="0">
                <a:latin typeface="Helvetica" charset="0"/>
                <a:ea typeface="Helvetica" charset="0"/>
                <a:cs typeface="Helvetica" charset="0"/>
              </a:rPr>
              <a:t>Nombre d’habitants de la commune et de </a:t>
            </a:r>
            <a:r>
              <a:rPr lang="fr-FR" sz="1400" smtClean="0">
                <a:latin typeface="Helvetica" charset="0"/>
                <a:ea typeface="Helvetica" charset="0"/>
                <a:cs typeface="Helvetica" charset="0"/>
              </a:rPr>
              <a:t>conseillers communautaires</a:t>
            </a:r>
            <a:endParaRPr lang="fr-FR" sz="1400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206658"/>
              </p:ext>
            </p:extLst>
          </p:nvPr>
        </p:nvGraphicFramePr>
        <p:xfrm>
          <a:off x="4233404" y="1870237"/>
          <a:ext cx="7120396" cy="2828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2235"/>
                <a:gridCol w="1703726"/>
                <a:gridCol w="1327730"/>
                <a:gridCol w="1022235"/>
                <a:gridCol w="1022235"/>
                <a:gridCol w="1022235"/>
              </a:tblGrid>
              <a:tr h="572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Secteur A</a:t>
                      </a:r>
                    </a:p>
                  </a:txBody>
                  <a:tcPr marL="8598" marR="8598" marT="859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Secteur B</a:t>
                      </a:r>
                    </a:p>
                  </a:txBody>
                  <a:tcPr marL="8598" marR="8598" marT="859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Secteur C</a:t>
                      </a:r>
                    </a:p>
                  </a:txBody>
                  <a:tcPr marL="8598" marR="8598" marT="859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Secteur D</a:t>
                      </a:r>
                    </a:p>
                  </a:txBody>
                  <a:tcPr marL="8598" marR="8598" marT="859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Secteur E</a:t>
                      </a:r>
                    </a:p>
                  </a:txBody>
                  <a:tcPr marL="8598" marR="8598" marT="859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Secteur F</a:t>
                      </a:r>
                    </a:p>
                  </a:txBody>
                  <a:tcPr marL="8598" marR="8598" marT="859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87529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Palogneux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Sail</a:t>
                      </a:r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 sous </a:t>
                      </a:r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Couzan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Saint-Georges Hauteville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Mornand en Forez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Saint-Bonnet le Château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Saint Just Saint</a:t>
                      </a:r>
                      <a:r>
                        <a:rPr lang="fr-FR" sz="1200" b="0" i="0" u="none" strike="noStrike" baseline="0" dirty="0" smtClean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 Rambert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529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Sauvain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Marcoux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Saint-Thomas la Garde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Précieux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Estivareilles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Saint-Marcelin</a:t>
                      </a:r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 en Forez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542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Saint-Priest la Vêtre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Boen</a:t>
                      </a:r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 sur Lignon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Lérigneux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Grézieux</a:t>
                      </a:r>
                      <a:r>
                        <a:rPr lang="fr-FR" sz="1200" b="0" i="0" u="none" strike="noStrike" dirty="0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 le Fromental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Soleymieux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effectLst/>
                          <a:latin typeface="Helvetica Light" charset="0"/>
                          <a:ea typeface="Helvetica Light" charset="0"/>
                          <a:cs typeface="Helvetica Light" charset="0"/>
                        </a:rPr>
                        <a:t>Craintilleux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</a:endParaRPr>
                    </a:p>
                  </a:txBody>
                  <a:tcPr marL="8598" marR="8598" marT="85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114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jd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Ajdacency.thmx</Template>
  <TotalTime>13086</TotalTime>
  <Words>380</Words>
  <Application>Microsoft Macintosh PowerPoint</Application>
  <PresentationFormat>Grand écran</PresentationFormat>
  <Paragraphs>95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Adobe Garamond Pro</vt:lpstr>
      <vt:lpstr>Calibri</vt:lpstr>
      <vt:lpstr>Cambria</vt:lpstr>
      <vt:lpstr>Helvetica</vt:lpstr>
      <vt:lpstr>Helvetica Bold Oblique</vt:lpstr>
      <vt:lpstr>Helvetica Light</vt:lpstr>
      <vt:lpstr>Wingdings</vt:lpstr>
      <vt:lpstr>Arial</vt:lpstr>
      <vt:lpstr>Ajdacency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Base/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Commune de Minot Analyse des contraintes et du potentiel éolien</dc:title>
  <dc:creator>Pro</dc:creator>
  <cp:lastModifiedBy>Thomas Muselier</cp:lastModifiedBy>
  <cp:revision>205</cp:revision>
  <cp:lastPrinted>2018-04-06T10:00:38Z</cp:lastPrinted>
  <dcterms:created xsi:type="dcterms:W3CDTF">2015-07-15T07:54:53Z</dcterms:created>
  <dcterms:modified xsi:type="dcterms:W3CDTF">2018-04-25T14:04:39Z</dcterms:modified>
</cp:coreProperties>
</file>